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INDIAN INSTITUTE OF DRONES™</a:t>
            </a:r>
            <a:endParaRPr lang="en-IN" dirty="0"/>
          </a:p>
        </p:txBody>
      </p:sp>
      <p:pic>
        <p:nvPicPr>
          <p:cNvPr id="5" name="Picture 4" descr="IID 1.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flipV="1">
            <a:off x="-1" y="-2"/>
            <a:ext cx="1523199" cy="6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2825-A20C-48DD-B9F2-C25DF4F9A3CF}" type="datetimeFigureOut">
              <a:rPr lang="en-IN" smtClean="0"/>
              <a:t>17-08-2016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D7D4C-888E-42F0-AABD-F8A04AAF1E5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2757" y="1828800"/>
            <a:ext cx="70144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UAS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PRIVACY AND SECURITY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9167" y="152400"/>
            <a:ext cx="4039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IIOD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77723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AWARENESS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TRAINING</a:t>
            </a:r>
            <a:endParaRPr lang="en-IN" sz="2000" dirty="0" smtClean="0">
              <a:solidFill>
                <a:srgbClr val="FFFF00"/>
              </a:solidFill>
            </a:endParaRPr>
          </a:p>
          <a:p>
            <a:pPr algn="just"/>
            <a:endParaRPr lang="en-US" sz="2000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LICENSING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LIMITATIONS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FFFF00"/>
                </a:solidFill>
              </a:rPr>
              <a:t>UIN</a:t>
            </a:r>
            <a:endParaRPr lang="en-US" sz="2000" dirty="0" smtClean="0">
              <a:solidFill>
                <a:srgbClr val="FFFF00"/>
              </a:solidFill>
            </a:endParaRPr>
          </a:p>
          <a:p>
            <a:pPr algn="just"/>
            <a:endParaRPr lang="en-US" sz="2000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SAFETY AND SECURITY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5232" y="2971800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115" y="0"/>
            <a:ext cx="89473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US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INDIAN INSTITUTE OF DRONES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133600"/>
            <a:ext cx="77723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IT IS OUR INTENTION AND AIM TO OFFER THE SKILL SET REQUIREMENTS THAT TICK THE </a:t>
            </a:r>
            <a:r>
              <a:rPr lang="en-IN" sz="2000" dirty="0" err="1" smtClean="0">
                <a:solidFill>
                  <a:srgbClr val="FFFF00"/>
                </a:solidFill>
              </a:rPr>
              <a:t>DGCA</a:t>
            </a:r>
            <a:r>
              <a:rPr lang="en-IN" sz="2000" dirty="0" smtClean="0">
                <a:solidFill>
                  <a:srgbClr val="FFFF00"/>
                </a:solidFill>
              </a:rPr>
              <a:t> BOXES AS WELL AS DELIVERING COURSES THAT ARE INSIGHTFUL, FUN AND ABOVE ALL EXTEND THE SUPERIOR SAFETY AND SECURITY RECORD THAT THE INDIAN AVIATION INDUSTRY ENJOYS.</a:t>
            </a:r>
          </a:p>
          <a:p>
            <a:pPr algn="just"/>
            <a:endParaRPr lang="en-IN" sz="2000" dirty="0" smtClean="0">
              <a:solidFill>
                <a:srgbClr val="FFFF00"/>
              </a:solidFill>
            </a:endParaRP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AT </a:t>
            </a:r>
            <a:r>
              <a:rPr lang="en-IN" sz="2000" dirty="0" err="1" smtClean="0">
                <a:solidFill>
                  <a:srgbClr val="FFFF00"/>
                </a:solidFill>
              </a:rPr>
              <a:t>IIOD</a:t>
            </a:r>
            <a:r>
              <a:rPr lang="en-IN" sz="2000" dirty="0" smtClean="0">
                <a:solidFill>
                  <a:srgbClr val="FFFF00"/>
                </a:solidFill>
              </a:rPr>
              <a:t> TRAINING WILL BE CARRIED OUT BY HIGHLY QUALIFIED PROFESSIONALS WHO NOT ONLY HAVE UNMANNED FLYING EXPERIENCE BUT ALSO HAVE MANNED FLYING EXPERIENCE GIVING THE LEARNERS AN </a:t>
            </a:r>
            <a:r>
              <a:rPr lang="en-IN" sz="2000" dirty="0" err="1" smtClean="0">
                <a:solidFill>
                  <a:srgbClr val="FFFF00"/>
                </a:solidFill>
              </a:rPr>
              <a:t>IN</a:t>
            </a:r>
            <a:r>
              <a:rPr lang="en-IN" sz="2000" dirty="0" smtClean="0">
                <a:solidFill>
                  <a:srgbClr val="FFFF00"/>
                </a:solidFill>
              </a:rPr>
              <a:t>-DEPTH KNOWLEDGE OF BOTH MANNED AND UNMANNED FLYING AND HOW THE TWO ARE TO BE SAFELY MERGED TOGETHER.</a:t>
            </a:r>
          </a:p>
          <a:p>
            <a:pPr algn="just"/>
            <a:endParaRPr lang="en-US" sz="2000" b="1" u="sng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PARA 8 OF DRAFT REGULATIONS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115" y="0"/>
            <a:ext cx="89473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US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INDIAN INSTITUTE OF DRONES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smtClean="0">
                <a:solidFill>
                  <a:srgbClr val="FFFF00"/>
                </a:solidFill>
              </a:rPr>
              <a:t>COURSES OFFERED</a:t>
            </a:r>
          </a:p>
          <a:p>
            <a:pPr algn="just"/>
            <a:endParaRPr lang="en-US" sz="2000" b="1" u="sng" dirty="0">
              <a:solidFill>
                <a:schemeClr val="bg1"/>
              </a:solidFill>
            </a:endParaRPr>
          </a:p>
          <a:p>
            <a:pPr algn="just"/>
            <a:r>
              <a:rPr lang="en-IN" sz="2000" dirty="0" smtClean="0">
                <a:solidFill>
                  <a:schemeClr val="bg1"/>
                </a:solidFill>
              </a:rPr>
              <a:t>UAV OPERATORS CERTIFICATE – UAV OC(WITH </a:t>
            </a:r>
            <a:r>
              <a:rPr lang="en-IN" sz="2000" dirty="0" err="1" smtClean="0">
                <a:solidFill>
                  <a:schemeClr val="bg1"/>
                </a:solidFill>
              </a:rPr>
              <a:t>PPL</a:t>
            </a:r>
            <a:r>
              <a:rPr lang="en-IN" sz="2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en-IN" sz="2000" dirty="0" smtClean="0">
                <a:solidFill>
                  <a:schemeClr val="bg1"/>
                </a:solidFill>
              </a:rPr>
              <a:t>DURATION: 36 DAYS (APPROX.)</a:t>
            </a:r>
          </a:p>
          <a:p>
            <a:pPr algn="just"/>
            <a:r>
              <a:rPr lang="en-IN" sz="2000" dirty="0" smtClean="0">
                <a:solidFill>
                  <a:schemeClr val="bg1"/>
                </a:solidFill>
              </a:rPr>
              <a:t>UAV OPERATORS CERTIFICATE – UAV OC(WITHOUT </a:t>
            </a:r>
            <a:r>
              <a:rPr lang="en-IN" sz="2000" dirty="0" err="1" smtClean="0">
                <a:solidFill>
                  <a:schemeClr val="bg1"/>
                </a:solidFill>
              </a:rPr>
              <a:t>PPL</a:t>
            </a:r>
            <a:r>
              <a:rPr lang="en-IN" sz="2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en-IN" sz="2000" dirty="0" smtClean="0">
                <a:solidFill>
                  <a:schemeClr val="bg1"/>
                </a:solidFill>
              </a:rPr>
              <a:t>DURATION: 24 DAYS (APPROX.)</a:t>
            </a:r>
            <a:r>
              <a:rPr lang="en-US" sz="2000" dirty="0" smtClean="0">
                <a:solidFill>
                  <a:schemeClr val="bg1"/>
                </a:solidFill>
              </a:rPr>
              <a:t>	</a:t>
            </a:r>
            <a:endParaRPr lang="en-IN" sz="2000" dirty="0" smtClean="0">
              <a:solidFill>
                <a:schemeClr val="bg1"/>
              </a:solidFill>
            </a:endParaRPr>
          </a:p>
          <a:p>
            <a:r>
              <a:rPr lang="en-IN" sz="2000" dirty="0" smtClean="0">
                <a:solidFill>
                  <a:schemeClr val="bg1"/>
                </a:solidFill>
              </a:rPr>
              <a:t>TYPE TRAINING COURSE – UAV </a:t>
            </a:r>
            <a:r>
              <a:rPr lang="en-IN" sz="2000" dirty="0" err="1" smtClean="0">
                <a:solidFill>
                  <a:schemeClr val="bg1"/>
                </a:solidFill>
              </a:rPr>
              <a:t>TTC</a:t>
            </a:r>
            <a:endParaRPr lang="en-IN" sz="2000" dirty="0" smtClean="0">
              <a:solidFill>
                <a:schemeClr val="bg1"/>
              </a:solidFill>
            </a:endParaRPr>
          </a:p>
          <a:p>
            <a:r>
              <a:rPr lang="en-IN" sz="2000" dirty="0" smtClean="0">
                <a:solidFill>
                  <a:schemeClr val="bg1"/>
                </a:solidFill>
              </a:rPr>
              <a:t>​	DURATION: 6 DAYS (APPROX.)</a:t>
            </a:r>
          </a:p>
          <a:p>
            <a:r>
              <a:rPr lang="en-IN" sz="2000" dirty="0" smtClean="0">
                <a:solidFill>
                  <a:schemeClr val="bg1"/>
                </a:solidFill>
              </a:rPr>
              <a:t>​​</a:t>
            </a:r>
            <a:r>
              <a:rPr lang="fr-FR" sz="2000" dirty="0" err="1" smtClean="0">
                <a:solidFill>
                  <a:schemeClr val="bg1"/>
                </a:solidFill>
              </a:rPr>
              <a:t>UAS</a:t>
            </a:r>
            <a:r>
              <a:rPr lang="fr-FR" sz="2000" dirty="0" smtClean="0">
                <a:solidFill>
                  <a:schemeClr val="bg1"/>
                </a:solidFill>
              </a:rPr>
              <a:t> ORIENTATION COURSE– </a:t>
            </a:r>
            <a:r>
              <a:rPr lang="fr-FR" sz="2000" dirty="0" err="1" smtClean="0">
                <a:solidFill>
                  <a:schemeClr val="bg1"/>
                </a:solidFill>
              </a:rPr>
              <a:t>UAS</a:t>
            </a:r>
            <a:r>
              <a:rPr lang="fr-FR" sz="2000" dirty="0" smtClean="0">
                <a:solidFill>
                  <a:schemeClr val="bg1"/>
                </a:solidFill>
              </a:rPr>
              <a:t> OC</a:t>
            </a:r>
          </a:p>
          <a:p>
            <a:r>
              <a:rPr lang="fr-FR" sz="2000" dirty="0" smtClean="0">
                <a:solidFill>
                  <a:schemeClr val="bg1"/>
                </a:solidFill>
              </a:rPr>
              <a:t>	</a:t>
            </a:r>
            <a:r>
              <a:rPr lang="en-IN" sz="2000" dirty="0" smtClean="0">
                <a:solidFill>
                  <a:schemeClr val="bg1"/>
                </a:solidFill>
              </a:rPr>
              <a:t>DURATION: 12 HOURS (APPROX.)</a:t>
            </a:r>
          </a:p>
          <a:p>
            <a:endParaRPr lang="en-IN" sz="2000" dirty="0" smtClean="0">
              <a:solidFill>
                <a:schemeClr val="bg1"/>
              </a:solidFill>
            </a:endParaRPr>
          </a:p>
          <a:p>
            <a:r>
              <a:rPr lang="en-IN" sz="2000" dirty="0" smtClean="0">
                <a:solidFill>
                  <a:schemeClr val="bg1"/>
                </a:solidFill>
              </a:rPr>
              <a:t>AERIAL PHOTOGRAPHY COURSE</a:t>
            </a:r>
          </a:p>
          <a:p>
            <a:pPr algn="just"/>
            <a:endParaRPr lang="en-IN" sz="2000" dirty="0" smtClean="0">
              <a:solidFill>
                <a:schemeClr val="bg1"/>
              </a:solidFill>
            </a:endParaRPr>
          </a:p>
          <a:p>
            <a:pPr algn="just"/>
            <a:r>
              <a:rPr lang="en-IN" sz="2000" dirty="0" smtClean="0">
                <a:solidFill>
                  <a:schemeClr val="bg1"/>
                </a:solidFill>
              </a:rPr>
              <a:t>MANUFACTURER TYPE TRAINING ASSESSMENT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2 HOURS(APPROX)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7826" y="0"/>
            <a:ext cx="31918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US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US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smtClean="0">
                <a:solidFill>
                  <a:srgbClr val="FFFF00"/>
                </a:solidFill>
              </a:rPr>
              <a:t>ADDRESS</a:t>
            </a:r>
          </a:p>
          <a:p>
            <a:r>
              <a:rPr lang="en-IN" sz="2800" dirty="0" smtClean="0">
                <a:solidFill>
                  <a:schemeClr val="bg1"/>
                </a:solidFill>
              </a:rPr>
              <a:t>Indian Institute of Drones</a:t>
            </a:r>
          </a:p>
          <a:p>
            <a:r>
              <a:rPr lang="en-IN" sz="2800" dirty="0" smtClean="0">
                <a:solidFill>
                  <a:schemeClr val="bg1"/>
                </a:solidFill>
              </a:rPr>
              <a:t>WP-11, C-Block, Sector - 71</a:t>
            </a:r>
          </a:p>
          <a:p>
            <a:r>
              <a:rPr lang="en-IN" sz="2800" dirty="0" err="1" smtClean="0">
                <a:solidFill>
                  <a:schemeClr val="bg1"/>
                </a:solidFill>
              </a:rPr>
              <a:t>Noida</a:t>
            </a:r>
            <a:r>
              <a:rPr lang="en-IN" sz="2800" dirty="0" smtClean="0">
                <a:solidFill>
                  <a:schemeClr val="bg1"/>
                </a:solidFill>
              </a:rPr>
              <a:t>, Uttar Pradesh - 201301</a:t>
            </a:r>
          </a:p>
          <a:p>
            <a:pPr algn="just"/>
            <a:endParaRPr lang="en-US" sz="2800" b="1" u="sng" dirty="0">
              <a:solidFill>
                <a:srgbClr val="FFFF00"/>
              </a:solidFill>
            </a:endParaRPr>
          </a:p>
          <a:p>
            <a:pPr algn="just"/>
            <a:endParaRPr lang="en-US" sz="2800" b="1" u="sng" dirty="0" smtClean="0">
              <a:solidFill>
                <a:srgbClr val="FFFF00"/>
              </a:solidFill>
            </a:endParaRPr>
          </a:p>
          <a:p>
            <a:pPr algn="just"/>
            <a:endParaRPr lang="en-US" sz="2800" b="1" u="sng" dirty="0">
              <a:solidFill>
                <a:srgbClr val="FFFF00"/>
              </a:solidFill>
            </a:endParaRPr>
          </a:p>
          <a:p>
            <a:pPr algn="just"/>
            <a:r>
              <a:rPr lang="en-US" sz="2800" b="1" u="sng" dirty="0" smtClean="0">
                <a:solidFill>
                  <a:srgbClr val="FFFF00"/>
                </a:solidFill>
              </a:rPr>
              <a:t>CO-ORDINATES</a:t>
            </a:r>
          </a:p>
          <a:p>
            <a:r>
              <a:rPr lang="pt-BR" sz="2800" b="0" dirty="0" smtClean="0">
                <a:solidFill>
                  <a:schemeClr val="bg1"/>
                </a:solidFill>
              </a:rPr>
              <a:t>Tel no.: 0120 645 9945</a:t>
            </a:r>
            <a:endParaRPr lang="pt-BR" sz="2800" dirty="0" smtClean="0">
              <a:solidFill>
                <a:schemeClr val="bg1"/>
              </a:solidFill>
            </a:endParaRPr>
          </a:p>
          <a:p>
            <a:r>
              <a:rPr lang="pt-BR" sz="2800" b="0" dirty="0" smtClean="0">
                <a:solidFill>
                  <a:schemeClr val="bg1"/>
                </a:solidFill>
              </a:rPr>
              <a:t>Mob no.: +91 99 99 835 304/+91 99 20 26 1363</a:t>
            </a:r>
            <a:endParaRPr lang="pt-BR" sz="2800" dirty="0" smtClean="0">
              <a:solidFill>
                <a:schemeClr val="bg1"/>
              </a:solidFill>
            </a:endParaRPr>
          </a:p>
          <a:p>
            <a:r>
              <a:rPr lang="pt-BR" sz="2800" b="0" dirty="0" smtClean="0">
                <a:solidFill>
                  <a:schemeClr val="bg1"/>
                </a:solidFill>
              </a:rPr>
              <a:t>Email id: Director@iiodrones.com</a:t>
            </a:r>
            <a:endParaRPr lang="pt-BR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8434" y="0"/>
            <a:ext cx="4730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447800"/>
            <a:ext cx="77723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THERE HAS BEEN SIGNIFICANT INTEREST </a:t>
            </a:r>
            <a:r>
              <a:rPr lang="en-IN" sz="2000" dirty="0" err="1" smtClean="0">
                <a:solidFill>
                  <a:srgbClr val="FFFF00"/>
                </a:solidFill>
              </a:rPr>
              <a:t>IN</a:t>
            </a:r>
            <a:r>
              <a:rPr lang="en-IN" sz="2000" dirty="0" smtClean="0">
                <a:solidFill>
                  <a:srgbClr val="FFFF00"/>
                </a:solidFill>
              </a:rPr>
              <a:t> THE TECHNOLOGY AND PRIVACY ISSUES ASSOCIATED WITH UNMANNED AERIAL VEHICLES (</a:t>
            </a:r>
            <a:r>
              <a:rPr lang="en-IN" sz="2000" dirty="0" err="1" smtClean="0">
                <a:solidFill>
                  <a:srgbClr val="FFFF00"/>
                </a:solidFill>
              </a:rPr>
              <a:t>UAVS</a:t>
            </a:r>
            <a:r>
              <a:rPr lang="en-IN" sz="2000" dirty="0" smtClean="0">
                <a:solidFill>
                  <a:srgbClr val="FFFF00"/>
                </a:solidFill>
              </a:rPr>
              <a:t>). THIS CONCERN IS WITH GOOD REASON: </a:t>
            </a:r>
            <a:r>
              <a:rPr lang="en-IN" sz="2000" dirty="0" err="1" smtClean="0">
                <a:solidFill>
                  <a:srgbClr val="FFFF00"/>
                </a:solidFill>
              </a:rPr>
              <a:t>IN</a:t>
            </a:r>
            <a:r>
              <a:rPr lang="en-IN" sz="2000" dirty="0" smtClean="0">
                <a:solidFill>
                  <a:srgbClr val="FFFF00"/>
                </a:solidFill>
              </a:rPr>
              <a:t> THE CONTEXT OF VIDEO SURVEILLANCE AND THE CAPABILITIES OF THIS SYSTEM. </a:t>
            </a: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 </a:t>
            </a:r>
          </a:p>
          <a:p>
            <a:pPr algn="just"/>
            <a:r>
              <a:rPr lang="en-IN" sz="2000" dirty="0" err="1" smtClean="0">
                <a:solidFill>
                  <a:srgbClr val="FFFF00"/>
                </a:solidFill>
              </a:rPr>
              <a:t>UAVS</a:t>
            </a:r>
            <a:r>
              <a:rPr lang="en-IN" sz="2000" dirty="0" smtClean="0">
                <a:solidFill>
                  <a:srgbClr val="FFFF00"/>
                </a:solidFill>
              </a:rPr>
              <a:t> PRESENT UNIQUE CHALLENGES, DUE TO THEIR ABILITY TO USE A VARIETY OF SENSORS TO GATHER INFORMATION FROM UNIQUE VANTAGE POINTS – OFTEN FOR LONG PERIODS AND ON A CONTINUOUS BASIS. THE PROSPECT OF HAVING OUR EVERY MOVE MONITORED, AND POSSIBLY RECORDED, RAISES PROFOUND FREEDOM OF MOVEMENT AND PRIVACY CONCERNS. </a:t>
            </a:r>
          </a:p>
          <a:p>
            <a:r>
              <a:rPr lang="en-IN" sz="2000" dirty="0" smtClean="0">
                <a:solidFill>
                  <a:srgbClr val="FFFF00"/>
                </a:solidFill>
              </a:rPr>
              <a:t> </a:t>
            </a: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AT THE SAME TIME, THERE ARE MANY DESIRABLE BENEFITS ASSOCIATED WITH THESE TECHNOLOGIES. </a:t>
            </a:r>
            <a:endParaRPr lang="en-IN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56295" y="0"/>
            <a:ext cx="1394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447800"/>
            <a:ext cx="77723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WE ARE HERE TODAY TO DISCUSS THE USE OF THIS TECHNOLOGY </a:t>
            </a:r>
            <a:r>
              <a:rPr lang="en-IN" sz="2000" dirty="0" err="1" smtClean="0">
                <a:solidFill>
                  <a:srgbClr val="FFFF00"/>
                </a:solidFill>
              </a:rPr>
              <a:t>IN</a:t>
            </a:r>
            <a:r>
              <a:rPr lang="en-IN" sz="2000" dirty="0" smtClean="0">
                <a:solidFill>
                  <a:srgbClr val="FFFF00"/>
                </a:solidFill>
              </a:rPr>
              <a:t> THE CIVILIAN CONTEXT WHILE SAFEGUARDING THE INTERESTS NOT ONLY OF THE NATION BUT ALSO OF THE INDIVIDUALS. FOR EASE OF WORKING LETS SPLIT OUR DISCUSSION INTO THREE PARTS.</a:t>
            </a: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 </a:t>
            </a:r>
          </a:p>
          <a:p>
            <a:pPr algn="just"/>
            <a:r>
              <a:rPr lang="en-IN" sz="2000" b="1" u="sng" dirty="0" smtClean="0">
                <a:solidFill>
                  <a:srgbClr val="FFFF00"/>
                </a:solidFill>
              </a:rPr>
              <a:t>PHYSICAL SECURITY</a:t>
            </a:r>
            <a:r>
              <a:rPr lang="en-IN" sz="2000" dirty="0" smtClean="0">
                <a:solidFill>
                  <a:srgbClr val="FFFF00"/>
                </a:solidFill>
              </a:rPr>
              <a:t> OF THE NATION VIS A VIS USE OF </a:t>
            </a:r>
            <a:r>
              <a:rPr lang="en-IN" sz="2000" dirty="0" err="1" smtClean="0">
                <a:solidFill>
                  <a:srgbClr val="FFFF00"/>
                </a:solidFill>
              </a:rPr>
              <a:t>UAV’S</a:t>
            </a:r>
            <a:r>
              <a:rPr lang="en-IN" sz="20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 </a:t>
            </a:r>
          </a:p>
          <a:p>
            <a:pPr algn="just"/>
            <a:r>
              <a:rPr lang="en-IN" sz="2000" b="1" u="sng" dirty="0" smtClean="0">
                <a:solidFill>
                  <a:srgbClr val="FFFF00"/>
                </a:solidFill>
              </a:rPr>
              <a:t>INFORMATION SECURITY</a:t>
            </a:r>
            <a:r>
              <a:rPr lang="en-IN" sz="2000" dirty="0" smtClean="0">
                <a:solidFill>
                  <a:srgbClr val="FFFF00"/>
                </a:solidFill>
              </a:rPr>
              <a:t> OF DATA COLLECTED BY THE USE OF THIS TECHNOLOGY, HOW DATA IS TO BE HANDLED, HOW DATA IS TO BE DISPOSED AND LAST BUT NOT THE LEAST WHO IS RESPONSIBLE. </a:t>
            </a:r>
          </a:p>
          <a:p>
            <a:pPr algn="just"/>
            <a:r>
              <a:rPr lang="en-IN" sz="2000" dirty="0" smtClean="0">
                <a:solidFill>
                  <a:srgbClr val="FFFF00"/>
                </a:solidFill>
              </a:rPr>
              <a:t> </a:t>
            </a:r>
          </a:p>
          <a:p>
            <a:pPr algn="just"/>
            <a:r>
              <a:rPr lang="en-IN" sz="2000" b="1" u="sng" dirty="0" smtClean="0">
                <a:solidFill>
                  <a:srgbClr val="FFFF00"/>
                </a:solidFill>
              </a:rPr>
              <a:t>INDIVIDUAL PRIVACY</a:t>
            </a:r>
            <a:r>
              <a:rPr lang="en-IN" sz="2000" dirty="0" smtClean="0">
                <a:solidFill>
                  <a:srgbClr val="FFFF00"/>
                </a:solidFill>
              </a:rPr>
              <a:t> LET US TALK ABOUT HOW THE PRIVACY OF INDIVIDUALS IS AFFECTED USING THIS TECHNOLOGY AND HOW THAT CAN BE SAFEGUARDED.</a:t>
            </a:r>
            <a:endParaRPr lang="en-IN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4248" y="0"/>
            <a:ext cx="5839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SECURITY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447800"/>
            <a:ext cx="77723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000" b="1" u="sng" dirty="0" smtClean="0">
                <a:solidFill>
                  <a:srgbClr val="FFFF00"/>
                </a:solidFill>
              </a:rPr>
              <a:t>ACCESS </a:t>
            </a:r>
            <a:r>
              <a:rPr lang="en-IN" sz="2000" dirty="0" smtClean="0">
                <a:solidFill>
                  <a:srgbClr val="FFFF00"/>
                </a:solidFill>
              </a:rPr>
              <a:t>  		COMMON ACCESS TO ALL AND SUNDRY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MISUSE</a:t>
            </a:r>
            <a:r>
              <a:rPr lang="en-US" sz="2000" dirty="0" smtClean="0">
                <a:solidFill>
                  <a:srgbClr val="FFFF00"/>
                </a:solidFill>
              </a:rPr>
              <a:t>  		THE EASE OF ACCESS CAN BE MISUSED</a:t>
            </a:r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endParaRPr lang="en-US" sz="2000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PREVENTION</a:t>
            </a:r>
            <a:r>
              <a:rPr lang="en-US" sz="2000" dirty="0" smtClean="0">
                <a:solidFill>
                  <a:srgbClr val="FFFF00"/>
                </a:solidFill>
              </a:rPr>
              <a:t>		VARIOUS METHODS USED</a:t>
            </a:r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TRAINING</a:t>
            </a:r>
            <a:r>
              <a:rPr lang="en-US" sz="2000" dirty="0" smtClean="0">
                <a:solidFill>
                  <a:srgbClr val="FFFF00"/>
                </a:solidFill>
              </a:rPr>
              <a:t>		IMPORTANCE OF TRAINING</a:t>
            </a:r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endParaRPr lang="en-US" sz="2000" b="1" u="sng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LICENSING</a:t>
            </a:r>
            <a:r>
              <a:rPr lang="en-US" sz="2000" dirty="0" smtClean="0">
                <a:solidFill>
                  <a:srgbClr val="FFFF00"/>
                </a:solidFill>
              </a:rPr>
              <a:t>		NEED AND IMPORTANCE</a:t>
            </a:r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SECURITY CLEARANCE</a:t>
            </a:r>
            <a:r>
              <a:rPr lang="en-US" sz="2000" dirty="0" smtClean="0">
                <a:solidFill>
                  <a:srgbClr val="FFFF00"/>
                </a:solidFill>
              </a:rPr>
              <a:t>	UNDERSTANDING</a:t>
            </a:r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AUTHORITY</a:t>
            </a:r>
            <a:r>
              <a:rPr lang="en-US" sz="2000" dirty="0" smtClean="0">
                <a:solidFill>
                  <a:srgbClr val="FFFF00"/>
                </a:solidFill>
              </a:rPr>
              <a:t>		WHO WILL PREVENT</a:t>
            </a:r>
            <a:endParaRPr lang="en-IN" sz="2000" b="1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972" y="533400"/>
            <a:ext cx="8269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 OF INFORMATION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20419"/>
            <a:ext cx="77723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CURRENT SYSTEMS USED STORE DATA ON THEIR ONLINE PLATFORMS WHICH GIVES ACCESS TO THE PROVIDER</a:t>
            </a:r>
          </a:p>
          <a:p>
            <a:pPr algn="just"/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TYPES OF DATA</a:t>
            </a:r>
            <a:r>
              <a:rPr lang="en-US" sz="2000" dirty="0" smtClean="0">
                <a:solidFill>
                  <a:srgbClr val="FFFF00"/>
                </a:solidFill>
              </a:rPr>
              <a:t>	OPTICAL</a:t>
            </a:r>
          </a:p>
          <a:p>
            <a:pPr algn="just"/>
            <a:r>
              <a:rPr lang="en-US" sz="2000" dirty="0">
                <a:solidFill>
                  <a:srgbClr val="FFFF00"/>
                </a:solidFill>
              </a:rPr>
              <a:t>	</a:t>
            </a:r>
            <a:r>
              <a:rPr lang="en-US" sz="2000" dirty="0" smtClean="0">
                <a:solidFill>
                  <a:srgbClr val="FFFF00"/>
                </a:solidFill>
              </a:rPr>
              <a:t>	INFRARED</a:t>
            </a:r>
          </a:p>
          <a:p>
            <a:pPr algn="just"/>
            <a:r>
              <a:rPr lang="en-US" sz="2000" dirty="0">
                <a:solidFill>
                  <a:srgbClr val="FFFF00"/>
                </a:solidFill>
              </a:rPr>
              <a:t>	</a:t>
            </a:r>
            <a:r>
              <a:rPr lang="en-US" sz="2000" dirty="0" smtClean="0">
                <a:solidFill>
                  <a:srgbClr val="FFFF00"/>
                </a:solidFill>
              </a:rPr>
              <a:t>	ELECTRONIC</a:t>
            </a:r>
          </a:p>
          <a:p>
            <a:pPr algn="just"/>
            <a:r>
              <a:rPr lang="en-US" sz="2000" dirty="0">
                <a:solidFill>
                  <a:srgbClr val="FFFF00"/>
                </a:solidFill>
              </a:rPr>
              <a:t>	</a:t>
            </a:r>
            <a:r>
              <a:rPr lang="en-US" sz="2000" dirty="0" smtClean="0">
                <a:solidFill>
                  <a:srgbClr val="FFFF00"/>
                </a:solidFill>
              </a:rPr>
              <a:t>		AUDIO</a:t>
            </a:r>
          </a:p>
          <a:p>
            <a:pPr algn="just"/>
            <a:r>
              <a:rPr lang="en-US" sz="2000" dirty="0">
                <a:solidFill>
                  <a:srgbClr val="FFFF00"/>
                </a:solidFill>
              </a:rPr>
              <a:t>	</a:t>
            </a:r>
            <a:r>
              <a:rPr lang="en-US" sz="2000" dirty="0" smtClean="0">
                <a:solidFill>
                  <a:srgbClr val="FFFF00"/>
                </a:solidFill>
              </a:rPr>
              <a:t>		</a:t>
            </a:r>
            <a:r>
              <a:rPr lang="en-US" sz="2000" dirty="0" err="1" smtClean="0">
                <a:solidFill>
                  <a:srgbClr val="FFFF00"/>
                </a:solidFill>
              </a:rPr>
              <a:t>RF</a:t>
            </a:r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			LOCATION</a:t>
            </a:r>
          </a:p>
          <a:p>
            <a:pPr algn="just"/>
            <a:endParaRPr lang="en-US" sz="2000" b="1" u="sng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SECURITY OF DATA</a:t>
            </a:r>
            <a:r>
              <a:rPr lang="en-US" sz="2000" dirty="0" smtClean="0">
                <a:solidFill>
                  <a:srgbClr val="FFFF00"/>
                </a:solidFill>
              </a:rPr>
              <a:t>	BIGGEST CHALLENGE</a:t>
            </a:r>
          </a:p>
          <a:p>
            <a:pPr algn="just"/>
            <a:endParaRPr lang="en-US" sz="2000" b="1" u="sng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DISPOSAL OF DATA</a:t>
            </a:r>
            <a:r>
              <a:rPr lang="en-US" sz="2000" dirty="0" smtClean="0">
                <a:solidFill>
                  <a:srgbClr val="FFFF00"/>
                </a:solidFill>
              </a:rPr>
              <a:t>	PROCEDURE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b="1" u="sng" dirty="0" smtClean="0">
                <a:solidFill>
                  <a:srgbClr val="FFFF00"/>
                </a:solidFill>
              </a:rPr>
              <a:t>ACCESS TO DATA</a:t>
            </a:r>
            <a:r>
              <a:rPr lang="en-US" sz="2000" dirty="0" smtClean="0">
                <a:solidFill>
                  <a:srgbClr val="FFFF00"/>
                </a:solidFill>
              </a:rPr>
              <a:t>		WHO, WHERE, WHEN AND HOW</a:t>
            </a:r>
            <a:endParaRPr lang="en-IN" sz="2000" b="1" u="sng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3094" y="152400"/>
            <a:ext cx="6231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PRIVACY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77723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WHERE TO LOOK </a:t>
            </a:r>
          </a:p>
          <a:p>
            <a:pPr algn="just"/>
            <a:endParaRPr lang="en-US" sz="2000" dirty="0" smtClean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WHO TO LOOK AT 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WHAT TO RECORD AND STORE.</a:t>
            </a:r>
          </a:p>
          <a:p>
            <a:pPr algn="just"/>
            <a:endParaRPr lang="en-US" sz="2000" b="1" u="sng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AUDIT</a:t>
            </a:r>
          </a:p>
          <a:p>
            <a:pPr algn="just"/>
            <a:endParaRPr lang="en-US" sz="2000" dirty="0">
              <a:solidFill>
                <a:srgbClr val="FFFF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FF00"/>
                </a:solidFill>
              </a:rPr>
              <a:t>INSPECTION</a:t>
            </a:r>
            <a:endParaRPr lang="en-IN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301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Suyash</dc:creator>
  <cp:lastModifiedBy>Suyash</cp:lastModifiedBy>
  <cp:revision>5</cp:revision>
  <dcterms:created xsi:type="dcterms:W3CDTF">2016-08-17T17:44:40Z</dcterms:created>
  <dcterms:modified xsi:type="dcterms:W3CDTF">2016-08-17T18:29:54Z</dcterms:modified>
</cp:coreProperties>
</file>